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3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5" r:id="rId42"/>
    <p:sldId id="299" r:id="rId43"/>
    <p:sldId id="298" r:id="rId44"/>
    <p:sldId id="297" r:id="rId45"/>
    <p:sldId id="300" r:id="rId46"/>
    <p:sldId id="301" r:id="rId47"/>
    <p:sldId id="302" r:id="rId48"/>
    <p:sldId id="303" r:id="rId49"/>
    <p:sldId id="304" r:id="rId50"/>
    <p:sldId id="306" r:id="rId51"/>
    <p:sldId id="305" r:id="rId52"/>
    <p:sldId id="307" r:id="rId53"/>
    <p:sldId id="308" r:id="rId54"/>
    <p:sldId id="311" r:id="rId55"/>
    <p:sldId id="310" r:id="rId56"/>
    <p:sldId id="309" r:id="rId57"/>
    <p:sldId id="313" r:id="rId58"/>
    <p:sldId id="312" r:id="rId59"/>
    <p:sldId id="315" r:id="rId60"/>
    <p:sldId id="314" r:id="rId61"/>
    <p:sldId id="316" r:id="rId62"/>
    <p:sldId id="318" r:id="rId63"/>
    <p:sldId id="317" r:id="rId64"/>
    <p:sldId id="319" r:id="rId65"/>
    <p:sldId id="320" r:id="rId66"/>
    <p:sldId id="321" r:id="rId67"/>
    <p:sldId id="324" r:id="rId68"/>
    <p:sldId id="323" r:id="rId69"/>
    <p:sldId id="322" r:id="rId70"/>
    <p:sldId id="326" r:id="rId71"/>
    <p:sldId id="325" r:id="rId72"/>
    <p:sldId id="329" r:id="rId73"/>
    <p:sldId id="328" r:id="rId74"/>
    <p:sldId id="332" r:id="rId75"/>
    <p:sldId id="327" r:id="rId76"/>
    <p:sldId id="333" r:id="rId77"/>
    <p:sldId id="331" r:id="rId78"/>
    <p:sldId id="330" r:id="rId79"/>
    <p:sldId id="334" r:id="rId80"/>
    <p:sldId id="336" r:id="rId81"/>
    <p:sldId id="335" r:id="rId82"/>
    <p:sldId id="337" r:id="rId83"/>
    <p:sldId id="339" r:id="rId84"/>
    <p:sldId id="341" r:id="rId85"/>
    <p:sldId id="340" r:id="rId86"/>
    <p:sldId id="342" r:id="rId87"/>
    <p:sldId id="343" r:id="rId88"/>
    <p:sldId id="344" r:id="rId89"/>
    <p:sldId id="345" r:id="rId90"/>
    <p:sldId id="346" r:id="rId9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5089"/>
  </p:normalViewPr>
  <p:slideViewPr>
    <p:cSldViewPr snapToGrid="0">
      <p:cViewPr varScale="1">
        <p:scale>
          <a:sx n="47" d="100"/>
          <a:sy n="47" d="100"/>
        </p:scale>
        <p:origin x="13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渗透测试</a:t>
            </a:r>
            <a:r>
              <a:rPr lang="zh-CN" altLang="en-US" dirty="0" smtClean="0">
                <a:solidFill>
                  <a:schemeClr val="bg1"/>
                </a:solidFill>
              </a:rPr>
              <a:t>之逻辑漏洞挖掘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zh-CN" altLang="en-US" dirty="0">
              <a:solidFill>
                <a:schemeClr val="bg1"/>
              </a:solidFill>
            </a:endParaRPr>
          </a:p>
          <a:p>
            <a:pPr algn="r"/>
            <a:endParaRPr lang="zh-CN" altLang="en-US" dirty="0">
              <a:solidFill>
                <a:schemeClr val="bg1"/>
              </a:solidFill>
            </a:endParaRPr>
          </a:p>
          <a:p>
            <a:pPr algn="r"/>
            <a:r>
              <a:rPr lang="zh-CN" altLang="en-US" dirty="0">
                <a:solidFill>
                  <a:schemeClr val="bg1"/>
                </a:solidFill>
              </a:rPr>
              <a:t>演讲嘉宾：</a:t>
            </a:r>
            <a:r>
              <a:rPr lang="en-US" altLang="zh-CN" dirty="0" err="1" smtClean="0">
                <a:solidFill>
                  <a:schemeClr val="bg1"/>
                </a:solidFill>
              </a:rPr>
              <a:t>hackbar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r"/>
            <a:r>
              <a:rPr lang="zh-CN" altLang="en-US" dirty="0" smtClean="0">
                <a:solidFill>
                  <a:schemeClr val="bg1"/>
                </a:solidFill>
              </a:rPr>
              <a:t>上海银基信息安全技术股份有限公司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6492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2.1.1</a:t>
            </a:r>
            <a:r>
              <a:rPr lang="zh-CN" altLang="en-US" sz="4000" dirty="0">
                <a:solidFill>
                  <a:schemeClr val="bg1"/>
                </a:solidFill>
              </a:rPr>
              <a:t>、支付漏洞突破口：</a:t>
            </a: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三、支付相关</a:t>
            </a:r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1.拦截数据包，伪造第三方确认信息；</a:t>
            </a:r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2.保存用户付款信息被窃取；</a:t>
            </a:r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四、退货相关</a:t>
            </a:r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1、绕过商家确认直接退货；</a:t>
            </a:r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2、绕过商品类型直接退货；(退货是否允许)</a:t>
            </a:r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五、收货相关</a:t>
            </a:r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1、绕过客户确认直接收货；</a:t>
            </a:r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2.2</a:t>
            </a:r>
            <a:r>
              <a:rPr lang="zh-CN" altLang="en-US" sz="4000">
                <a:solidFill>
                  <a:schemeClr val="bg1"/>
                </a:solidFill>
              </a:rPr>
              <a:t>、密码重置漏洞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用户密码找回方式：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手机验证码、邮箱、密保问题、自动生成新密码、密码找回链接发送、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667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2.2.1</a:t>
            </a:r>
            <a:r>
              <a:rPr lang="zh-CN" altLang="en-US" sz="4000">
                <a:solidFill>
                  <a:schemeClr val="bg1"/>
                </a:solidFill>
              </a:rPr>
              <a:t>、密码重置突破口：</a:t>
            </a:r>
          </a:p>
          <a:p>
            <a:endParaRPr lang="zh-CN" altLang="en-US" sz="40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认证凭证暴力破解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认证凭证回显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认证凭证重复使用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重新绑定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用户身份特性认证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服务器端认证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本地认证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密码找回流程绕过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。。。。。。。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2.3</a:t>
            </a:r>
            <a:r>
              <a:rPr lang="zh-CN" altLang="en-US" sz="4000">
                <a:solidFill>
                  <a:schemeClr val="bg1"/>
                </a:solidFill>
              </a:rPr>
              <a:t>、任意用户登录</a:t>
            </a:r>
          </a:p>
          <a:p>
            <a:endParaRPr lang="zh-CN" altLang="en-US" sz="40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空密码绕过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身份替换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认证凭证篡改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。。。。。。。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2.4</a:t>
            </a:r>
            <a:r>
              <a:rPr lang="zh-CN" altLang="en-US" sz="4000" dirty="0">
                <a:solidFill>
                  <a:schemeClr val="bg1"/>
                </a:solidFill>
              </a:rPr>
              <a:t>、认证缺陷漏洞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弱验证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空验证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认证凭证</a:t>
            </a:r>
            <a:r>
              <a:rPr lang="zh-CN" altLang="en-US" sz="2800" dirty="0" smtClean="0">
                <a:solidFill>
                  <a:schemeClr val="bg1"/>
                </a:solidFill>
              </a:rPr>
              <a:t>有效性</a:t>
            </a:r>
            <a:r>
              <a:rPr lang="en-US" altLang="zh-CN" sz="2800" dirty="0">
                <a:solidFill>
                  <a:schemeClr val="bg1"/>
                </a:solidFill>
              </a:rPr>
              <a:t>&amp;</a:t>
            </a:r>
            <a:r>
              <a:rPr lang="zh-CN" altLang="en-US" sz="2800" dirty="0" smtClean="0">
                <a:solidFill>
                  <a:schemeClr val="bg1"/>
                </a:solidFill>
              </a:rPr>
              <a:t>唯一性</a:t>
            </a:r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2.5</a:t>
            </a:r>
            <a:r>
              <a:rPr lang="zh-CN" altLang="en-US" sz="4000">
                <a:solidFill>
                  <a:schemeClr val="bg1"/>
                </a:solidFill>
              </a:rPr>
              <a:t>、越权漏洞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普通越权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未授权访问（登录凭证验证）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绕过授权模式（参数构造等）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2.6</a:t>
            </a:r>
            <a:r>
              <a:rPr lang="zh-CN" altLang="en-US" sz="4000">
                <a:solidFill>
                  <a:schemeClr val="bg1"/>
                </a:solidFill>
              </a:rPr>
              <a:t>、接口枚举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业务接口因为没有做验证或者验证机制缺陷，容易遭到枚举攻击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撞库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订单、优惠券等遍历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3</a:t>
            </a:r>
            <a:r>
              <a:rPr lang="zh-CN" altLang="en-US" sz="4000">
                <a:solidFill>
                  <a:schemeClr val="bg1"/>
                </a:solidFill>
              </a:rPr>
              <a:t>、案例分享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支付漏洞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任意用户密码重置漏洞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任意用户登录漏洞</a:t>
            </a: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、支付漏洞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一分钱看电影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020" y="1743075"/>
            <a:ext cx="9050400" cy="4532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3.1.1</a:t>
            </a:r>
            <a:r>
              <a:rPr lang="zh-CN" altLang="en-US" sz="4000">
                <a:solidFill>
                  <a:schemeClr val="bg1"/>
                </a:solidFill>
              </a:rPr>
              <a:t>、支付漏洞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一分钱看电影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395" y="1757680"/>
            <a:ext cx="9050400" cy="4498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简单</a:t>
            </a:r>
            <a:r>
              <a:rPr lang="en-US" altLang="zh-CN">
                <a:solidFill>
                  <a:schemeClr val="bg1"/>
                </a:solidFill>
              </a:rPr>
              <a:t>VS</a:t>
            </a:r>
            <a:r>
              <a:rPr lang="zh-CN" altLang="en-US">
                <a:solidFill>
                  <a:schemeClr val="bg1"/>
                </a:solidFill>
              </a:rPr>
              <a:t>复杂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6750" y="366395"/>
            <a:ext cx="3257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1.</a:t>
            </a:r>
            <a:r>
              <a:rPr lang="zh-CN" altLang="en-US" sz="4000">
                <a:solidFill>
                  <a:schemeClr val="bg1"/>
                </a:solidFill>
              </a:rPr>
              <a:t>思考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3.1.1</a:t>
            </a:r>
            <a:r>
              <a:rPr lang="zh-CN" altLang="en-US" sz="4000">
                <a:solidFill>
                  <a:schemeClr val="bg1"/>
                </a:solidFill>
              </a:rPr>
              <a:t>、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一分钱看电影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870" y="1805305"/>
            <a:ext cx="9050400" cy="4591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3.1.1</a:t>
            </a:r>
            <a:r>
              <a:rPr lang="zh-CN" altLang="en-US" sz="4000">
                <a:solidFill>
                  <a:schemeClr val="bg1"/>
                </a:solidFill>
              </a:rPr>
              <a:t>、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一分钱看电影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1743075"/>
            <a:ext cx="9050400" cy="4558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3.1.1</a:t>
            </a:r>
            <a:r>
              <a:rPr lang="zh-CN" altLang="en-US" sz="4000">
                <a:solidFill>
                  <a:schemeClr val="bg1"/>
                </a:solidFill>
              </a:rPr>
              <a:t>、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一分钱看电影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870" y="1753870"/>
            <a:ext cx="9050400" cy="4512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3.1.1</a:t>
            </a:r>
            <a:r>
              <a:rPr lang="zh-CN" altLang="en-US" sz="4000">
                <a:solidFill>
                  <a:schemeClr val="bg1"/>
                </a:solidFill>
              </a:rPr>
              <a:t>、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一分钱看电影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870" y="1767205"/>
            <a:ext cx="9050400" cy="4498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9380" y="749300"/>
            <a:ext cx="1127379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某商城任意积分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兑换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85" y="148590"/>
            <a:ext cx="9000000" cy="6421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49300"/>
            <a:ext cx="104178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某商城任意积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分兑换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由于积分不够，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无法兑换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: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05" y="1764665"/>
            <a:ext cx="9000000" cy="4529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49300"/>
            <a:ext cx="1041781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某商城任意积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分兑换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由于积分不够，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无法兑换，但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是可以通过修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改数据包返回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值，让页面前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端显示兑换功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能键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445" y="1750060"/>
            <a:ext cx="9000000" cy="4886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49300"/>
            <a:ext cx="1041781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某商城任意积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分兑换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由于积分不够，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无法兑换，但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是可以通过修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改数据包返回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值，让页面前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端显示兑换功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能键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15" y="1784985"/>
            <a:ext cx="9000000" cy="459534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某商城任意积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分兑换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345" y="1720215"/>
            <a:ext cx="9000000" cy="48397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545" y="758825"/>
            <a:ext cx="1136015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某商城任意积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分兑换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495" y="758825"/>
            <a:ext cx="9000000" cy="58535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1.1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、利用工具</a:t>
            </a:r>
            <a:r>
              <a:rPr lang="zh-CN" altLang="en-US" sz="4000">
                <a:solidFill>
                  <a:schemeClr val="bg1"/>
                </a:solidFill>
              </a:rPr>
              <a:t>简单：</a:t>
            </a:r>
          </a:p>
          <a:p>
            <a:endParaRPr lang="zh-CN" altLang="en-US" sz="40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数据包抓取工具</a:t>
            </a:r>
            <a:r>
              <a:rPr lang="zh-CN" altLang="en-US" sz="2800">
                <a:solidFill>
                  <a:schemeClr val="bg1"/>
                </a:solidFill>
              </a:rPr>
              <a:t>（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Burpsuit、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fiddler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等</a:t>
            </a:r>
            <a:r>
              <a:rPr lang="zh-CN" altLang="en-US" sz="2800">
                <a:solidFill>
                  <a:schemeClr val="bg1"/>
                </a:solidFill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8905" y="758825"/>
            <a:ext cx="112737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某商城任意积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分兑换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05" y="862965"/>
            <a:ext cx="9000000" cy="58535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0645" y="758825"/>
            <a:ext cx="1132205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某商城任意积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分兑换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887095"/>
            <a:ext cx="9000000" cy="56734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5895" y="758825"/>
            <a:ext cx="112268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某商城任意积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分兑换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45" y="758825"/>
            <a:ext cx="9000000" cy="600334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某系统增值业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务免费使用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595" y="1492250"/>
            <a:ext cx="9000000" cy="506936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某系统增值业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务免费使用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15" y="1396365"/>
            <a:ext cx="9000000" cy="50232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某系统增值业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务免费使用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35" y="1572260"/>
            <a:ext cx="9000000" cy="50561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某系统增值业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务免费使用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935" y="1781810"/>
            <a:ext cx="9000000" cy="47343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某系统增值业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务免费使用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10" y="1724660"/>
            <a:ext cx="9000000" cy="472498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某系统增值业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务免费使用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1311275"/>
            <a:ext cx="9000000" cy="526371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某系统增值业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务免费使用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70" y="1553210"/>
            <a:ext cx="9000000" cy="48148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1.2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、思路</a:t>
            </a:r>
            <a:r>
              <a:rPr lang="zh-CN" altLang="en-US" sz="4000" dirty="0">
                <a:solidFill>
                  <a:schemeClr val="bg1"/>
                </a:solidFill>
              </a:rPr>
              <a:t>复杂：</a:t>
            </a:r>
          </a:p>
          <a:p>
            <a:endParaRPr lang="zh-CN" altLang="en-US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核心：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绕过真实用户身份或正常业务流程达到预期的目的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某系统增值业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务免费使用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15" y="1482090"/>
            <a:ext cx="9000000" cy="505860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3.1.3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支付漏洞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某系统增值业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务免费使用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740" y="1543685"/>
            <a:ext cx="9000000" cy="50875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认证凭证脆弱性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610" y="1809750"/>
            <a:ext cx="9000000" cy="448632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62230" y="758825"/>
            <a:ext cx="11464925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认证凭证脆弱性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129" y="0"/>
            <a:ext cx="8873531" cy="717320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认证凭证脆弱性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985" y="1743075"/>
            <a:ext cx="9000000" cy="405131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认证凭证脆弱性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085" y="1572260"/>
            <a:ext cx="9000000" cy="511688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认证凭证脆弱性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1809750"/>
            <a:ext cx="9000000" cy="3628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860" y="758825"/>
            <a:ext cx="11379835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认证凭证脆弱性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685" y="0"/>
            <a:ext cx="8458481" cy="7077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认证凭证脆弱性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135" y="1790700"/>
            <a:ext cx="9000000" cy="4779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认证凭证脆弱性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商户版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45" y="1762125"/>
            <a:ext cx="9000000" cy="4655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1.2.1</a:t>
            </a:r>
            <a:r>
              <a:rPr lang="zh-CN" altLang="en-US" sz="4000">
                <a:solidFill>
                  <a:schemeClr val="bg1"/>
                </a:solidFill>
              </a:rPr>
              <a:t>、用户身份：认证</a:t>
            </a:r>
          </a:p>
          <a:p>
            <a:endParaRPr lang="zh-CN" altLang="en-US" sz="40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用户身份特性认证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本地认证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服务器端认证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认证凭证脆弱性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商户版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770" y="1859280"/>
            <a:ext cx="9000000" cy="344875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认证凭证脆弱性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商户版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295" y="1924050"/>
            <a:ext cx="9000000" cy="337918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3.2.2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</a:t>
            </a:r>
            <a:r>
              <a:rPr lang="zh-CN" altLang="en-US" sz="2800" dirty="0" smtClean="0">
                <a:solidFill>
                  <a:schemeClr val="bg1"/>
                </a:solidFill>
                <a:sym typeface="+mn-ea"/>
              </a:rPr>
              <a:t>有效性</a:t>
            </a:r>
          </a:p>
          <a:p>
            <a:r>
              <a:rPr lang="en-US" altLang="zh-CN" sz="2800" dirty="0" smtClean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800" dirty="0" smtClean="0">
                <a:solidFill>
                  <a:schemeClr val="bg1"/>
                </a:solidFill>
                <a:sym typeface="+mn-ea"/>
              </a:rPr>
              <a:t>唯一性</a:t>
            </a:r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20" y="1496060"/>
            <a:ext cx="9000000" cy="447209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3.2.2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</a:t>
            </a:r>
            <a:r>
              <a:rPr lang="zh-CN" altLang="en-US" sz="2800" dirty="0" smtClean="0">
                <a:solidFill>
                  <a:schemeClr val="bg1"/>
                </a:solidFill>
                <a:sym typeface="+mn-ea"/>
              </a:rPr>
              <a:t>有效性</a:t>
            </a:r>
          </a:p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唯一性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45" y="1457960"/>
            <a:ext cx="9000000" cy="496140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58825"/>
            <a:ext cx="104178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3.2.2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</a:t>
            </a:r>
            <a:r>
              <a:rPr lang="zh-CN" altLang="en-US" sz="2800" dirty="0" smtClean="0">
                <a:solidFill>
                  <a:schemeClr val="bg1"/>
                </a:solidFill>
                <a:sym typeface="+mn-ea"/>
              </a:rPr>
              <a:t>有效性</a:t>
            </a:r>
          </a:p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唯一性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2019935"/>
            <a:ext cx="9000000" cy="363746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3.2.2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</a:t>
            </a:r>
            <a:r>
              <a:rPr lang="zh-CN" altLang="en-US" sz="2800" dirty="0" smtClean="0">
                <a:solidFill>
                  <a:schemeClr val="bg1"/>
                </a:solidFill>
                <a:sym typeface="+mn-ea"/>
              </a:rPr>
              <a:t>有效性</a:t>
            </a:r>
          </a:p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唯一性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295" y="1838960"/>
            <a:ext cx="9000000" cy="449462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3.2.2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</a:t>
            </a:r>
            <a:r>
              <a:rPr lang="zh-CN" altLang="en-US" sz="2800" dirty="0" smtClean="0">
                <a:solidFill>
                  <a:schemeClr val="bg1"/>
                </a:solidFill>
                <a:sym typeface="+mn-ea"/>
              </a:rPr>
              <a:t>有效性</a:t>
            </a:r>
          </a:p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唯一性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45" y="1663700"/>
            <a:ext cx="9000000" cy="499397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3.2.2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</a:t>
            </a:r>
            <a:r>
              <a:rPr lang="zh-CN" altLang="en-US" sz="2800" dirty="0" smtClean="0">
                <a:solidFill>
                  <a:schemeClr val="bg1"/>
                </a:solidFill>
                <a:sym typeface="+mn-ea"/>
              </a:rPr>
              <a:t>有效性</a:t>
            </a:r>
          </a:p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唯一性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570" y="1629410"/>
            <a:ext cx="9000000" cy="507620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94410" y="768350"/>
            <a:ext cx="104178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3.2.2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</a:t>
            </a:r>
            <a:r>
              <a:rPr lang="zh-CN" altLang="en-US" sz="2800" dirty="0" smtClean="0">
                <a:solidFill>
                  <a:schemeClr val="bg1"/>
                </a:solidFill>
                <a:sym typeface="+mn-ea"/>
              </a:rPr>
              <a:t>有效性</a:t>
            </a:r>
          </a:p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唯一性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770" y="1696085"/>
            <a:ext cx="9000000" cy="471850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3.2.2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</a:t>
            </a:r>
            <a:r>
              <a:rPr lang="zh-CN" altLang="en-US" sz="2800" dirty="0" smtClean="0">
                <a:solidFill>
                  <a:schemeClr val="bg1"/>
                </a:solidFill>
                <a:sym typeface="+mn-ea"/>
              </a:rPr>
              <a:t>有效性</a:t>
            </a:r>
          </a:p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唯一性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1784350"/>
            <a:ext cx="9000000" cy="38473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1.2.2</a:t>
            </a:r>
            <a:r>
              <a:rPr lang="zh-CN" altLang="en-US" sz="4000">
                <a:solidFill>
                  <a:schemeClr val="bg1"/>
                </a:solidFill>
              </a:rPr>
              <a:t>、业务流程：对业务的熟悉程度（各种类型的网站、业务模式）</a:t>
            </a:r>
          </a:p>
          <a:p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60" y="2066925"/>
            <a:ext cx="7171200" cy="44079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5810" y="3724275"/>
            <a:ext cx="379666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电信网厅业务清单图解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370" y="758825"/>
            <a:ext cx="11236325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3.2.3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认证凭证回显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71" y="0"/>
            <a:ext cx="7100141" cy="6721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认证凭证回显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5" y="1730375"/>
            <a:ext cx="9000000" cy="467395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0645" y="758825"/>
            <a:ext cx="1132205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认证凭证回显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08" y="115570"/>
            <a:ext cx="6757866" cy="6480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495" y="758825"/>
            <a:ext cx="1137920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认证凭证回显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420" y="125095"/>
            <a:ext cx="6101197" cy="6480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755" y="758825"/>
            <a:ext cx="1133094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3.2.3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认证凭证回显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197485"/>
            <a:ext cx="6795286" cy="6480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3.2.4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</a:t>
            </a:r>
            <a:r>
              <a:rPr lang="zh-CN" altLang="en-US" sz="2800" dirty="0" smtClean="0">
                <a:solidFill>
                  <a:schemeClr val="bg1"/>
                </a:solidFill>
                <a:sym typeface="+mn-ea"/>
              </a:rPr>
              <a:t>凭证空值绕过</a:t>
            </a:r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20" y="1771650"/>
            <a:ext cx="9000000" cy="469589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3.2.4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认证凭证空值绕过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60" y="1638300"/>
            <a:ext cx="9000000" cy="488042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3.2.4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认证凭证空值绕过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45" y="1757680"/>
            <a:ext cx="9000000" cy="450022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3.2.4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认证凭证空值绕过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395" y="1843405"/>
            <a:ext cx="9000000" cy="451339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3.2.4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认证凭证空值绕过</a:t>
            </a: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60" y="1968500"/>
            <a:ext cx="9000000" cy="4500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</a:t>
            </a:r>
            <a:r>
              <a:rPr lang="zh-CN" altLang="en-US" sz="4000" dirty="0">
                <a:solidFill>
                  <a:schemeClr val="bg1"/>
                </a:solidFill>
              </a:rPr>
              <a:t>、逻辑漏洞类型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支付漏洞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密码找回漏洞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任意用户登录漏洞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认证缺陷（弱认证、认证凭证获取）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接口枚举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越权（有条件的越权：空值绕过）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。。。。。。。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580" y="1715135"/>
            <a:ext cx="9000000" cy="467530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首先找回自己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的账号00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XXXX</a:t>
            </a:r>
          </a:p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XX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00密码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570" y="2305685"/>
            <a:ext cx="9000000" cy="389041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得到邮箱验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证码：044837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70" y="2143125"/>
            <a:ext cx="9000000" cy="336418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邮箱验证码04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4837可以重复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利用，用于账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号00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XXXXXX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99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密码找回：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0" y="2257425"/>
            <a:ext cx="9000000" cy="346160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邮箱验证码04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4837可以重复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利用，用于账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号00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XXXXXX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99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密码找回：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695" y="2228850"/>
            <a:ext cx="9000000" cy="340413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710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自己的账号00</a:t>
            </a:r>
          </a:p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XXXXXX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00获取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到第二个邮箱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验证码，进入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下一步；提交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，抓去数据包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，获取正确的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response值。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45" y="2263775"/>
            <a:ext cx="9000000" cy="332133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556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然后再去进行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账号00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XXXXXX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99的密码重置：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2314575"/>
            <a:ext cx="9000000" cy="3231101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0645" y="758825"/>
            <a:ext cx="11322050" cy="6308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验证码随便乱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输入，提交，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抓去数据包，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替换response：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5" y="153035"/>
            <a:ext cx="9000000" cy="655197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220" y="758825"/>
            <a:ext cx="1129347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验证码随便乱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输入，提交，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抓去数据包，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替换response：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70" y="401320"/>
            <a:ext cx="9000000" cy="6054752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556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进入输入新密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码界面，输入</a:t>
            </a: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新密码：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120" y="2286000"/>
            <a:ext cx="9000000" cy="3443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2.1</a:t>
            </a:r>
            <a:r>
              <a:rPr lang="zh-CN" altLang="en-US" sz="4000">
                <a:solidFill>
                  <a:schemeClr val="bg1"/>
                </a:solidFill>
              </a:rPr>
              <a:t>、支付漏洞</a:t>
            </a: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79" y="417703"/>
            <a:ext cx="5521451" cy="628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密码重置成功：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70" y="2458085"/>
            <a:ext cx="7200000" cy="264099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3.2.5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密码重置漏洞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绕过多重认证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登录验证：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095" y="1729740"/>
            <a:ext cx="9000000" cy="481367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3.3.1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任意用户登录漏洞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空密码绕过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80" y="1452880"/>
            <a:ext cx="9000000" cy="525186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3.3.1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任意用户登录漏洞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空密码绕过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1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65" y="2085975"/>
            <a:ext cx="9000000" cy="387481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3.3.1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任意用户登录漏洞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空密码绕过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9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18" y="2106613"/>
            <a:ext cx="9000000" cy="337811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3.3.1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任意用户登录漏洞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空密码绕过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160" y="1624330"/>
            <a:ext cx="9000000" cy="4948624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3.3.2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任意用户登录漏洞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认证凭证替换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515" y="1628775"/>
            <a:ext cx="9000000" cy="501109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3.3.2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任意用户登录漏洞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认证凭证替换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10" y="1500505"/>
            <a:ext cx="9000000" cy="520275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3.3.2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任意用户登录漏洞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认证凭证替换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10" y="1600200"/>
            <a:ext cx="9000000" cy="501109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sym typeface="+mn-ea"/>
              </a:rPr>
              <a:t>3.3.2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任意用户登录漏洞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认证凭证替换</a:t>
            </a: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15" y="1500505"/>
            <a:ext cx="9000000" cy="52169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360" y="749300"/>
            <a:ext cx="10417810" cy="735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2.1.1</a:t>
            </a:r>
            <a:r>
              <a:rPr lang="zh-CN" altLang="en-US" sz="4000" dirty="0">
                <a:solidFill>
                  <a:schemeClr val="bg1"/>
                </a:solidFill>
              </a:rPr>
              <a:t>、支付漏洞突破口：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一、订单相关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1.选择商品时修改商品价格；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2.选择商品时将商品数量设为负数；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3.商品剩余1时，多人同时购买，是否产生冲突；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4.商品为0时是否还能购买；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5.生成订单时修改订单金额；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二、结算相关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1.优惠打折活动多次重复使用；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2.拦截数据包，修改订单金额；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3.拦截数据包，修改支付方式；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4.伪造虚假订单，刷单；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4885" y="758825"/>
            <a:ext cx="104178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4815" y="2547620"/>
            <a:ext cx="6457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</a:rPr>
              <a:t>谢谢！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1320</Words>
  <Application>Microsoft Office PowerPoint</Application>
  <PresentationFormat>宽屏</PresentationFormat>
  <Paragraphs>720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5" baseType="lpstr">
      <vt:lpstr>宋体</vt:lpstr>
      <vt:lpstr>Arial</vt:lpstr>
      <vt:lpstr>Calibri</vt:lpstr>
      <vt:lpstr>Calibri Light</vt:lpstr>
      <vt:lpstr>Office 主题</vt:lpstr>
      <vt:lpstr>Web渗透测试之逻辑漏洞挖掘</vt:lpstr>
      <vt:lpstr>简单VS复杂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zhb</dc:creator>
  <cp:lastModifiedBy>周颖</cp:lastModifiedBy>
  <cp:revision>233</cp:revision>
  <dcterms:created xsi:type="dcterms:W3CDTF">2017-07-03T03:29:33Z</dcterms:created>
  <dcterms:modified xsi:type="dcterms:W3CDTF">2017-07-22T03:12:41Z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